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Asap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font" Target="fonts/Asap-bold.fntdata"/><Relationship Id="rId10" Type="http://schemas.openxmlformats.org/officeDocument/2006/relationships/slide" Target="slides/slide4.xml"/><Relationship Id="rId21" Type="http://schemas.openxmlformats.org/officeDocument/2006/relationships/font" Target="fonts/Asap-regular.fntdata"/><Relationship Id="rId13" Type="http://schemas.openxmlformats.org/officeDocument/2006/relationships/slide" Target="slides/slide7.xml"/><Relationship Id="rId24" Type="http://schemas.openxmlformats.org/officeDocument/2006/relationships/font" Target="fonts/Asap-boldItalic.fntdata"/><Relationship Id="rId12" Type="http://schemas.openxmlformats.org/officeDocument/2006/relationships/slide" Target="slides/slide6.xml"/><Relationship Id="rId23" Type="http://schemas.openxmlformats.org/officeDocument/2006/relationships/font" Target="fonts/Asap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74e9fe81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74e9fe81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Schwerer wirds nicht, dafür kann RxJS auch einiges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Komplexe RxJS kann aber nur mit Unit Tests testen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Man muss direkt an die Observables rankommen. Private Methoden oder so gehen nicht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f74e9fe813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f74e9fe813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f74e9fe813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f74e9fe813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74e9fe813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f74e9fe813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f74e9fe813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f74e9fe813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f74e9fe813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f74e9fe813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Mention the usage of a factory function here as well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f74e9fe813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f74e9fe813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74e9fe813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74e9fe813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f74e9fe813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f74e9fe813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white-space is ignored and could be used for formatting when having multiple marbles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74e9fe813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74e9fe813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74e9fe813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f74e9fe813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f74e9fe813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f74e9fe813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74e9fe813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74e9fe813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f74e9fe813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f74e9fe813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b="1"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2" name="Google Shape;6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23025" y="0"/>
            <a:ext cx="50209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79" y="0"/>
            <a:ext cx="914004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/>
          <p:nvPr>
            <p:ph type="title"/>
          </p:nvPr>
        </p:nvSpPr>
        <p:spPr>
          <a:xfrm>
            <a:off x="388950" y="553675"/>
            <a:ext cx="38484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sap"/>
              <a:buChar char="●"/>
              <a:defRPr sz="18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Angular Testing</a:t>
            </a:r>
            <a:endParaRPr/>
          </a:p>
        </p:txBody>
      </p:sp>
      <p:sp>
        <p:nvSpPr>
          <p:cNvPr id="104" name="Google Shape;104;p25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</a:t>
            </a:r>
            <a:r>
              <a:rPr lang="en-GB"/>
              <a:t> - RxJs Marbles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Selectors 1/2</a:t>
            </a:r>
            <a:endParaRPr/>
          </a:p>
        </p:txBody>
      </p:sp>
      <p:sp>
        <p:nvSpPr>
          <p:cNvPr id="177" name="Google Shape;17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stateSelector = createFeatureSelector&lt;HolidaysState&gt;(holidaysFeatureKey);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export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fromHolidays =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get: createSelector(stateSelector, ({ holidays })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holidays)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Selectors 2/2</a:t>
            </a:r>
            <a:endParaRPr/>
          </a:p>
        </p:txBody>
      </p:sp>
      <p:sp>
        <p:nvSpPr>
          <p:cNvPr id="183" name="Google Shape;183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'should select the holidays'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state: HolidaysState =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holidays: [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{ id: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title: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'Pyramids'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},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{ id: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title: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'Tower Bridge'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}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]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Holiday[]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expect(fromHolidays.get.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projector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(state)).toEqual([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{ id: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title: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'Pyramids'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},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{ id: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title: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'Tower Bridge'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}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]);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Effects 1/2</a:t>
            </a:r>
            <a:endParaRPr/>
          </a:p>
        </p:txBody>
      </p:sp>
      <p:sp>
        <p:nvSpPr>
          <p:cNvPr id="189" name="Google Shape;189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export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HolidaysEffects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find$ = createEffect(()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b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.actions$.pipe(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ofType(holidaysActions.findHolidays),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switchMap(()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b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.httpClient.get&lt;{ holidays: Holiday[] }&gt;(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'https://eternal-app.s3.eu-central-1.amazonaws.com/holidays.json'</a:t>
            </a:r>
            <a:b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)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),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map(({ holidays })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holidaysActions.findHolidaysSuccess({ holidays }))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)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constructor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actions$: Actions,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httpClient: HttpClient) {}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9E880D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Effects 2/2</a:t>
            </a:r>
            <a:endParaRPr/>
          </a:p>
        </p:txBody>
      </p:sp>
      <p:sp>
        <p:nvSpPr>
          <p:cNvPr id="195" name="Google Shape;195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it(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'should test find$'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marbles((m)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httpClient =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get: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m.cold(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'---a'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{ a: { holidays: [{ id: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}] } })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actions$ = m.cold(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{ a: holidaysActions.findHolidays() });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effect =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HolidaysEffects(actions$, (httpClient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unknown)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HttpClient);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m.expect(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effect.find$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).toBeObservable(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'---a'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a: holidaysActions.findHolidaysSuccess({ holidays: [({ id: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}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unknown)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Holiday] })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8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Lab</a:t>
            </a:r>
            <a:endParaRPr/>
          </a:p>
        </p:txBody>
      </p:sp>
      <p:pic>
        <p:nvPicPr>
          <p:cNvPr id="201" name="Google Shape;20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"/>
            <a:ext cx="9144000" cy="6096016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8"/>
          <p:cNvSpPr txBox="1"/>
          <p:nvPr/>
        </p:nvSpPr>
        <p:spPr>
          <a:xfrm>
            <a:off x="311700" y="445025"/>
            <a:ext cx="17655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Lab Time</a:t>
            </a:r>
            <a:endParaRPr sz="2800"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RxJS Marbles</a:t>
            </a:r>
            <a:endParaRPr/>
          </a:p>
        </p:txBody>
      </p:sp>
      <p:sp>
        <p:nvSpPr>
          <p:cNvPr id="110" name="Google Shape;11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Special Notation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Primarily made for internal usage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 Cases: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Complex Operator and multiple values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Custom Operators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No support for asynchronity outside of operators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Promises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setTimeout, setInterval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Marble Diagram</a:t>
            </a:r>
            <a:endParaRPr/>
          </a:p>
        </p:txBody>
      </p:sp>
      <p:sp>
        <p:nvSpPr>
          <p:cNvPr id="116" name="Google Shape;11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const 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observable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= m.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cold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  '--a-b-c'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{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25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solidFill>
                <a:srgbClr val="08080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17" name="Google Shape;117;p27"/>
          <p:cNvGrpSpPr/>
          <p:nvPr/>
        </p:nvGrpSpPr>
        <p:grpSpPr>
          <a:xfrm>
            <a:off x="2308625" y="1300475"/>
            <a:ext cx="1602600" cy="482250"/>
            <a:chOff x="2308625" y="1300475"/>
            <a:chExt cx="1602600" cy="482250"/>
          </a:xfrm>
        </p:grpSpPr>
        <p:sp>
          <p:nvSpPr>
            <p:cNvPr id="118" name="Google Shape;118;p27"/>
            <p:cNvSpPr txBox="1"/>
            <p:nvPr/>
          </p:nvSpPr>
          <p:spPr>
            <a:xfrm>
              <a:off x="2922425" y="1300475"/>
              <a:ext cx="9888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🔥 or 🧊</a:t>
              </a:r>
              <a:endParaRPr/>
            </a:p>
          </p:txBody>
        </p:sp>
        <p:cxnSp>
          <p:nvCxnSpPr>
            <p:cNvPr id="119" name="Google Shape;119;p27"/>
            <p:cNvCxnSpPr>
              <a:stCxn id="118" idx="1"/>
            </p:cNvCxnSpPr>
            <p:nvPr/>
          </p:nvCxnSpPr>
          <p:spPr>
            <a:xfrm flipH="1">
              <a:off x="2308625" y="1464125"/>
              <a:ext cx="613800" cy="318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120" name="Google Shape;120;p27"/>
          <p:cNvGrpSpPr/>
          <p:nvPr/>
        </p:nvGrpSpPr>
        <p:grpSpPr>
          <a:xfrm>
            <a:off x="1241950" y="2148000"/>
            <a:ext cx="3068700" cy="312300"/>
            <a:chOff x="1241950" y="2148000"/>
            <a:chExt cx="3068700" cy="312300"/>
          </a:xfrm>
        </p:grpSpPr>
        <p:sp>
          <p:nvSpPr>
            <p:cNvPr id="121" name="Google Shape;121;p27"/>
            <p:cNvSpPr txBox="1"/>
            <p:nvPr/>
          </p:nvSpPr>
          <p:spPr>
            <a:xfrm>
              <a:off x="1505050" y="2148000"/>
              <a:ext cx="28056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sequence of elements</a:t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(1 frame = 1 virtual millisecond)</a:t>
              </a:r>
              <a:endParaRPr/>
            </a:p>
          </p:txBody>
        </p:sp>
        <p:cxnSp>
          <p:nvCxnSpPr>
            <p:cNvPr id="122" name="Google Shape;122;p27"/>
            <p:cNvCxnSpPr>
              <a:stCxn id="121" idx="1"/>
            </p:cNvCxnSpPr>
            <p:nvPr/>
          </p:nvCxnSpPr>
          <p:spPr>
            <a:xfrm flipH="1">
              <a:off x="1241950" y="2304150"/>
              <a:ext cx="263100" cy="84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123" name="Google Shape;123;p27"/>
          <p:cNvGrpSpPr/>
          <p:nvPr/>
        </p:nvGrpSpPr>
        <p:grpSpPr>
          <a:xfrm>
            <a:off x="596825" y="3014925"/>
            <a:ext cx="1695000" cy="534000"/>
            <a:chOff x="596825" y="3014925"/>
            <a:chExt cx="1695000" cy="534000"/>
          </a:xfrm>
        </p:grpSpPr>
        <p:sp>
          <p:nvSpPr>
            <p:cNvPr id="124" name="Google Shape;124;p27"/>
            <p:cNvSpPr txBox="1"/>
            <p:nvPr/>
          </p:nvSpPr>
          <p:spPr>
            <a:xfrm>
              <a:off x="596825" y="3221625"/>
              <a:ext cx="16950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values of elements</a:t>
              </a:r>
              <a:endParaRPr/>
            </a:p>
          </p:txBody>
        </p:sp>
        <p:cxnSp>
          <p:nvCxnSpPr>
            <p:cNvPr id="125" name="Google Shape;125;p27"/>
            <p:cNvCxnSpPr>
              <a:stCxn id="124" idx="0"/>
            </p:cNvCxnSpPr>
            <p:nvPr/>
          </p:nvCxnSpPr>
          <p:spPr>
            <a:xfrm rot="10800000">
              <a:off x="1358825" y="3044325"/>
              <a:ext cx="85500" cy="177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6" name="Google Shape;126;p27"/>
            <p:cNvCxnSpPr>
              <a:stCxn id="124" idx="0"/>
            </p:cNvCxnSpPr>
            <p:nvPr/>
          </p:nvCxnSpPr>
          <p:spPr>
            <a:xfrm flipH="1" rot="10800000">
              <a:off x="1444325" y="3014925"/>
              <a:ext cx="426000" cy="206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7" name="Google Shape;127;p27"/>
            <p:cNvCxnSpPr>
              <a:stCxn id="124" idx="0"/>
            </p:cNvCxnSpPr>
            <p:nvPr/>
          </p:nvCxnSpPr>
          <p:spPr>
            <a:xfrm rot="10800000">
              <a:off x="896225" y="3019725"/>
              <a:ext cx="548100" cy="201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Structure</a:t>
            </a:r>
            <a:endParaRPr/>
          </a:p>
        </p:txBody>
      </p:sp>
      <p:sp>
        <p:nvSpPr>
          <p:cNvPr id="133" name="Google Shape;13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import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lang="en-GB" sz="1100">
                <a:solidFill>
                  <a:srgbClr val="830091"/>
                </a:solidFill>
                <a:latin typeface="Consolas"/>
                <a:ea typeface="Consolas"/>
                <a:cs typeface="Consolas"/>
                <a:sym typeface="Consolas"/>
              </a:rPr>
              <a:t>marbles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 </a:t>
            </a: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from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'rxjs-marbles/jest'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import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{ </a:t>
            </a:r>
            <a:r>
              <a:rPr i="1"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map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 </a:t>
            </a: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from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'rxjs/operators'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830091"/>
                </a:solidFill>
                <a:latin typeface="Consolas"/>
                <a:ea typeface="Consolas"/>
                <a:cs typeface="Consolas"/>
                <a:sym typeface="Consolas"/>
              </a:rPr>
              <a:t>test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'default check'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GB" sz="1100">
                <a:solidFill>
                  <a:srgbClr val="830091"/>
                </a:solidFill>
                <a:latin typeface="Consolas"/>
                <a:ea typeface="Consolas"/>
                <a:cs typeface="Consolas"/>
                <a:sym typeface="Consolas"/>
              </a:rPr>
              <a:t>marbles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((</a:t>
            </a:r>
            <a:r>
              <a:rPr b="1"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 =&gt; {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const 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source$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= m.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cold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'--a-b-c'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{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c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25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const 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destination$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source$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pipe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1"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map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((n) =&gt; n *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));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 m.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expect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destination$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b="1"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toBeObservable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'--x-y-z'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{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871094"/>
                </a:solidFill>
                <a:latin typeface="Consolas"/>
                <a:ea typeface="Consolas"/>
                <a:cs typeface="Consolas"/>
                <a:sym typeface="Consolas"/>
              </a:rPr>
              <a:t>z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50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});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})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9"/>
          <p:cNvSpPr txBox="1"/>
          <p:nvPr>
            <p:ph idx="1" type="body"/>
          </p:nvPr>
        </p:nvSpPr>
        <p:spPr>
          <a:xfrm>
            <a:off x="311700" y="2740950"/>
            <a:ext cx="8520600" cy="12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Setting Time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rPr>
              <a:t>m.</a:t>
            </a:r>
            <a:r>
              <a:rPr lang="en-GB" sz="1100">
                <a:solidFill>
                  <a:srgbClr val="7A7A43"/>
                </a:solidFill>
                <a:latin typeface="Courier New"/>
                <a:ea typeface="Courier New"/>
                <a:cs typeface="Courier New"/>
                <a:sym typeface="Courier New"/>
              </a:rPr>
              <a:t>cold</a:t>
            </a:r>
            <a:r>
              <a:rPr lang="en-GB" sz="1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GB" sz="1100">
                <a:solidFill>
                  <a:srgbClr val="067D17"/>
                </a:solidFill>
                <a:latin typeface="Courier New"/>
                <a:ea typeface="Courier New"/>
                <a:cs typeface="Courier New"/>
                <a:sym typeface="Courier New"/>
              </a:rPr>
              <a:t>'d 2ms p 2ms h'</a:t>
            </a:r>
            <a:r>
              <a:rPr lang="en-GB" sz="1100">
                <a:solidFill>
                  <a:srgbClr val="080808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/>
          </a:p>
        </p:txBody>
      </p:sp>
      <p:sp>
        <p:nvSpPr>
          <p:cNvPr id="139" name="Google Shape;13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Advanced Features</a:t>
            </a:r>
            <a:endParaRPr/>
          </a:p>
        </p:txBody>
      </p:sp>
      <p:sp>
        <p:nvSpPr>
          <p:cNvPr id="140" name="Google Shape;140;p29"/>
          <p:cNvSpPr txBox="1"/>
          <p:nvPr>
            <p:ph idx="1" type="body"/>
          </p:nvPr>
        </p:nvSpPr>
        <p:spPr>
          <a:xfrm>
            <a:off x="311700" y="1152475"/>
            <a:ext cx="8520600" cy="12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Synchronous Events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100">
                <a:solidFill>
                  <a:srgbClr val="067D17"/>
                </a:solidFill>
                <a:latin typeface="Courier New"/>
                <a:ea typeface="Courier New"/>
                <a:cs typeface="Courier New"/>
                <a:sym typeface="Courier New"/>
              </a:rPr>
              <a:t>'abcd(e|)'</a:t>
            </a:r>
            <a:endParaRPr/>
          </a:p>
        </p:txBody>
      </p:sp>
      <p:grpSp>
        <p:nvGrpSpPr>
          <p:cNvPr id="141" name="Google Shape;141;p29"/>
          <p:cNvGrpSpPr/>
          <p:nvPr/>
        </p:nvGrpSpPr>
        <p:grpSpPr>
          <a:xfrm>
            <a:off x="823725" y="1837600"/>
            <a:ext cx="2437800" cy="549000"/>
            <a:chOff x="823725" y="1837600"/>
            <a:chExt cx="2437800" cy="549000"/>
          </a:xfrm>
        </p:grpSpPr>
        <p:cxnSp>
          <p:nvCxnSpPr>
            <p:cNvPr id="142" name="Google Shape;142;p29"/>
            <p:cNvCxnSpPr>
              <a:stCxn id="143" idx="0"/>
            </p:cNvCxnSpPr>
            <p:nvPr/>
          </p:nvCxnSpPr>
          <p:spPr>
            <a:xfrm rot="10800000">
              <a:off x="1922025" y="1837600"/>
              <a:ext cx="120600" cy="227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43" name="Google Shape;143;p29"/>
            <p:cNvSpPr txBox="1"/>
            <p:nvPr/>
          </p:nvSpPr>
          <p:spPr>
            <a:xfrm>
              <a:off x="823725" y="2065300"/>
              <a:ext cx="2437800" cy="32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gets element and completes</a:t>
              </a:r>
              <a:endParaRPr/>
            </a:p>
          </p:txBody>
        </p:sp>
      </p:grpSp>
      <p:grpSp>
        <p:nvGrpSpPr>
          <p:cNvPr id="144" name="Google Shape;144;p29"/>
          <p:cNvGrpSpPr/>
          <p:nvPr/>
        </p:nvGrpSpPr>
        <p:grpSpPr>
          <a:xfrm>
            <a:off x="1473400" y="3438225"/>
            <a:ext cx="2103000" cy="657600"/>
            <a:chOff x="1473400" y="3438225"/>
            <a:chExt cx="2103000" cy="657600"/>
          </a:xfrm>
        </p:grpSpPr>
        <p:sp>
          <p:nvSpPr>
            <p:cNvPr id="145" name="Google Shape;145;p29"/>
            <p:cNvSpPr txBox="1"/>
            <p:nvPr/>
          </p:nvSpPr>
          <p:spPr>
            <a:xfrm>
              <a:off x="1473400" y="3645825"/>
              <a:ext cx="2103000" cy="45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time between elements</a:t>
              </a:r>
              <a:endParaRPr/>
            </a:p>
          </p:txBody>
        </p:sp>
        <p:cxnSp>
          <p:nvCxnSpPr>
            <p:cNvPr id="146" name="Google Shape;146;p29"/>
            <p:cNvCxnSpPr>
              <a:stCxn id="145" idx="0"/>
            </p:cNvCxnSpPr>
            <p:nvPr/>
          </p:nvCxnSpPr>
          <p:spPr>
            <a:xfrm rot="10800000">
              <a:off x="2330500" y="3444825"/>
              <a:ext cx="194400" cy="201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47" name="Google Shape;147;p29"/>
            <p:cNvCxnSpPr>
              <a:stCxn id="145" idx="0"/>
            </p:cNvCxnSpPr>
            <p:nvPr/>
          </p:nvCxnSpPr>
          <p:spPr>
            <a:xfrm flipH="1" rot="10800000">
              <a:off x="2524900" y="3438225"/>
              <a:ext cx="254400" cy="207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Advanced Features - Flushing</a:t>
            </a:r>
            <a:endParaRPr/>
          </a:p>
        </p:txBody>
      </p:sp>
      <p:sp>
        <p:nvSpPr>
          <p:cNvPr id="153" name="Google Shape;15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searchCounter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const 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source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= m.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cold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'abcdef'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{...});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033B3"/>
                </a:solidFill>
                <a:latin typeface="Consolas"/>
                <a:ea typeface="Consolas"/>
                <a:cs typeface="Consolas"/>
                <a:sym typeface="Consolas"/>
              </a:rPr>
              <a:t>const 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destination 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source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pipe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tap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(() =&gt; 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searchCounter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++),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m.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expect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destination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toBeObservable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067D17"/>
                </a:solidFill>
                <a:latin typeface="Consolas"/>
                <a:ea typeface="Consolas"/>
                <a:cs typeface="Consolas"/>
                <a:sym typeface="Consolas"/>
              </a:rPr>
              <a:t>'abcdef'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, {...});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m.</a:t>
            </a:r>
            <a:r>
              <a:rPr b="1"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flush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rgbClr val="830091"/>
                </a:solidFill>
                <a:latin typeface="Consolas"/>
                <a:ea typeface="Consolas"/>
                <a:cs typeface="Consolas"/>
                <a:sym typeface="Consolas"/>
              </a:rPr>
              <a:t>expect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248F8F"/>
                </a:solidFill>
                <a:latin typeface="Consolas"/>
                <a:ea typeface="Consolas"/>
                <a:cs typeface="Consolas"/>
                <a:sym typeface="Consolas"/>
              </a:rPr>
              <a:t>searchCounter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GB" sz="1100">
                <a:solidFill>
                  <a:srgbClr val="7A7A43"/>
                </a:solidFill>
                <a:latin typeface="Consolas"/>
                <a:ea typeface="Consolas"/>
                <a:cs typeface="Consolas"/>
                <a:sym typeface="Consolas"/>
              </a:rPr>
              <a:t>toBe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1750EB"/>
                </a:solidFill>
                <a:latin typeface="Consolas"/>
                <a:ea typeface="Consolas"/>
                <a:cs typeface="Consolas"/>
                <a:sym typeface="Consolas"/>
              </a:rPr>
              <a:t>6</a:t>
            </a:r>
            <a:r>
              <a:rPr lang="en-GB" sz="1100">
                <a:solidFill>
                  <a:srgbClr val="08080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Testing NgRx</a:t>
            </a:r>
            <a:endParaRPr/>
          </a:p>
        </p:txBody>
      </p:sp>
      <p:pic>
        <p:nvPicPr>
          <p:cNvPr id="159" name="Google Shape;1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7363" y="842563"/>
            <a:ext cx="3969275" cy="396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Reducer 1/2</a:t>
            </a:r>
            <a:endParaRPr/>
          </a:p>
        </p:txBody>
      </p:sp>
      <p:sp>
        <p:nvSpPr>
          <p:cNvPr id="165" name="Google Shape;165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export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holidaysReducer = createReducer&lt;HolidaysState&gt;(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initialState,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on(holidaysActions.findHolidaysSuccess, (state, { holidays })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...state,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holidays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}))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Reducer 2/2</a:t>
            </a:r>
            <a:endParaRPr/>
          </a:p>
        </p:txBody>
      </p:sp>
      <p:sp>
        <p:nvSpPr>
          <p:cNvPr id="171" name="Google Shape;171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'should add the holidays on findHolidaySuccess'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holidays = [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{ id: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title: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'Pyramids'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},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{ id: </a:t>
            </a:r>
            <a:r>
              <a:rPr lang="en-GB" sz="1100">
                <a:solidFill>
                  <a:srgbClr val="098658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title: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'Tower Bridge'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}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]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Holiday[];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state = holidaysReducer(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{ holidays: [] },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holidaysActions.findHolidaysSuccess({ holidays })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expect(state).toEqual({ holidays });</a:t>
            </a:r>
            <a:b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ngularArchitect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